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45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[Cambridge Venue Data.xlsx]Sheet1!PivotTable2</c:name>
    <c:fmtId val="8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Total Venues</a:t>
            </a:r>
          </a:p>
        </c:rich>
      </c:tx>
      <c:layout>
        <c:manualLayout>
          <c:xMode val="edge"/>
          <c:yMode val="edge"/>
          <c:x val="0.46835990290634993"/>
          <c:y val="2.398765714121377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6.2464168334646387E-2"/>
          <c:y val="0.11567116255494038"/>
          <c:w val="0.87519041224820504"/>
          <c:h val="0.5629146365360503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Sheet1!$U$2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Sheet1!$T$3:$T$16</c:f>
              <c:strCache>
                <c:ptCount val="13"/>
                <c:pt idx="0">
                  <c:v>East Cambridge</c:v>
                </c:pt>
                <c:pt idx="1">
                  <c:v>The Port</c:v>
                </c:pt>
                <c:pt idx="2">
                  <c:v>Mid-Cambridge</c:v>
                </c:pt>
                <c:pt idx="3">
                  <c:v>Welllington-Harrington</c:v>
                </c:pt>
                <c:pt idx="4">
                  <c:v>Agassiz</c:v>
                </c:pt>
                <c:pt idx="5">
                  <c:v>Riverside</c:v>
                </c:pt>
                <c:pt idx="6">
                  <c:v>North Cambridge</c:v>
                </c:pt>
                <c:pt idx="7">
                  <c:v>Cambridgeport</c:v>
                </c:pt>
                <c:pt idx="8">
                  <c:v>Cambridge Highlands</c:v>
                </c:pt>
                <c:pt idx="9">
                  <c:v>Area 2/MIT</c:v>
                </c:pt>
                <c:pt idx="10">
                  <c:v>Neighborhood Nine</c:v>
                </c:pt>
                <c:pt idx="11">
                  <c:v>West Cambridge</c:v>
                </c:pt>
                <c:pt idx="12">
                  <c:v>Strawberry Hill</c:v>
                </c:pt>
              </c:strCache>
            </c:strRef>
          </c:cat>
          <c:val>
            <c:numRef>
              <c:f>Sheet1!$U$3:$U$16</c:f>
              <c:numCache>
                <c:formatCode>General</c:formatCode>
                <c:ptCount val="13"/>
                <c:pt idx="0">
                  <c:v>48</c:v>
                </c:pt>
                <c:pt idx="1">
                  <c:v>46</c:v>
                </c:pt>
                <c:pt idx="2">
                  <c:v>45</c:v>
                </c:pt>
                <c:pt idx="3">
                  <c:v>35</c:v>
                </c:pt>
                <c:pt idx="4">
                  <c:v>33</c:v>
                </c:pt>
                <c:pt idx="5">
                  <c:v>28</c:v>
                </c:pt>
                <c:pt idx="6">
                  <c:v>21</c:v>
                </c:pt>
                <c:pt idx="7">
                  <c:v>18</c:v>
                </c:pt>
                <c:pt idx="8">
                  <c:v>17</c:v>
                </c:pt>
                <c:pt idx="9">
                  <c:v>15</c:v>
                </c:pt>
                <c:pt idx="10">
                  <c:v>15</c:v>
                </c:pt>
                <c:pt idx="11">
                  <c:v>11</c:v>
                </c:pt>
                <c:pt idx="1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A6-471A-939F-276A4E44FB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57814447"/>
        <c:axId val="257860575"/>
      </c:barChart>
      <c:catAx>
        <c:axId val="2578144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7860575"/>
        <c:crosses val="autoZero"/>
        <c:auto val="1"/>
        <c:lblAlgn val="ctr"/>
        <c:lblOffset val="100"/>
        <c:noMultiLvlLbl val="0"/>
      </c:catAx>
      <c:valAx>
        <c:axId val="2578605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78144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cambridgema.gov/~/media/Files/CDD/Maps/Neighborhood/cddmap_nhood_index.ashx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7AB37-24B4-4A12-8C0B-09C8E04658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Neighborhood Segmentation Cambridge MA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32EC81-348E-4C9B-B188-F6D5524BF9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Michael McCormick</a:t>
            </a:r>
          </a:p>
          <a:p>
            <a:r>
              <a:rPr lang="en-US" dirty="0"/>
              <a:t>Applied Data Science Capstone Presentation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May 19</a:t>
            </a:r>
            <a:r>
              <a:rPr lang="en-US" sz="1800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2019</a:t>
            </a:r>
          </a:p>
        </p:txBody>
      </p:sp>
    </p:spTree>
    <p:extLst>
      <p:ext uri="{BB962C8B-B14F-4D97-AF65-F5344CB8AC3E}">
        <p14:creationId xmlns:p14="http://schemas.microsoft.com/office/powerpoint/2010/main" val="1059028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7AB37-24B4-4A12-8C0B-09C8E04658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8401" y="158859"/>
            <a:ext cx="8574622" cy="86403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Cluster 3 Results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AEFF3B1-B59D-411C-A90F-05628B574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03895" y="1032216"/>
            <a:ext cx="9961535" cy="2757119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8A8FC1-F163-45D5-A72A-CFF8A040FEFE}"/>
              </a:ext>
            </a:extLst>
          </p:cNvPr>
          <p:cNvSpPr txBox="1"/>
          <p:nvPr/>
        </p:nvSpPr>
        <p:spPr>
          <a:xfrm>
            <a:off x="2045775" y="1088756"/>
            <a:ext cx="62419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Strawberry Hill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Highest venues are parks and dog run so outdoor space for potential renters or homebuyers in the area.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Pizza place is the second venue and a few other restaurant or food service venues.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Potential for investors or small business owners looking to open a new food related venue as there appears to not be an over saturation of this type. 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76AB1CB-FC2B-4433-B503-7FA10927BFF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243758" y="979519"/>
            <a:ext cx="3658940" cy="26199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FB293A9-EEA5-42F1-8272-CD76418C578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021451" y="3683791"/>
            <a:ext cx="6933177" cy="795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006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7AB37-24B4-4A12-8C0B-09C8E04658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8401" y="158859"/>
            <a:ext cx="8574622" cy="86403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Cluster 4 Results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AEFF3B1-B59D-411C-A90F-05628B574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03895" y="1032216"/>
            <a:ext cx="9961535" cy="2757119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8A8FC1-F163-45D5-A72A-CFF8A040FEFE}"/>
              </a:ext>
            </a:extLst>
          </p:cNvPr>
          <p:cNvSpPr txBox="1"/>
          <p:nvPr/>
        </p:nvSpPr>
        <p:spPr>
          <a:xfrm>
            <a:off x="2045775" y="1088756"/>
            <a:ext cx="62419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Area 2/MIT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Area is dominated by MIT college so most venues are related to the school or student life.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Potential investment opportunity with the school or small business that caters to college students. 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39BC0F-C56B-439F-9FC5-881D09F67AD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378367" y="1111882"/>
            <a:ext cx="3419475" cy="2597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5036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7AB37-24B4-4A12-8C0B-09C8E04658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8401" y="158859"/>
            <a:ext cx="8574622" cy="86403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Conclusion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AEFF3B1-B59D-411C-A90F-05628B574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03895" y="1032216"/>
            <a:ext cx="9961535" cy="2757119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8A8FC1-F163-45D5-A72A-CFF8A040FEFE}"/>
              </a:ext>
            </a:extLst>
          </p:cNvPr>
          <p:cNvSpPr txBox="1"/>
          <p:nvPr/>
        </p:nvSpPr>
        <p:spPr>
          <a:xfrm>
            <a:off x="2190386" y="988017"/>
            <a:ext cx="1005065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Although the data set and clustering would be enough for most investors or individuals looking for an area to live in, to improve the analysis more data would be required.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coordinates of each neighborhood could be focused more to the individual areas or blocks in order to change the level of venue clustering.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Addition of following data sets: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Population densities,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Average sales price of products,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Median income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Tax detail to help further distinguish the data set.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This improved analysis could not only just be used by investors but city planning or other government entities. 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6711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7AB37-24B4-4A12-8C0B-09C8E04658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8401" y="158859"/>
            <a:ext cx="8574622" cy="86403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Cambridge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AEFF3B1-B59D-411C-A90F-05628B574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28400" y="1032216"/>
            <a:ext cx="6987645" cy="2757119"/>
          </a:xfrm>
        </p:spPr>
        <p:txBody>
          <a:bodyPr>
            <a:normAutofit fontScale="92500"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5</a:t>
            </a:r>
            <a:r>
              <a:rPr lang="en-US" baseline="30000" dirty="0"/>
              <a:t>th</a:t>
            </a:r>
            <a:r>
              <a:rPr lang="en-US" dirty="0"/>
              <a:t> most populous city in Massachusetts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13 Neighborhoods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6 main squares of commercial activity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Problem: Based on neighborhoods and local venues, how do the neighborhoods fit together?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Useful for business owners, investors, and potential tenants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096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7AB37-24B4-4A12-8C0B-09C8E04658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8401" y="158859"/>
            <a:ext cx="8574622" cy="86403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Data Set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AEFF3B1-B59D-411C-A90F-05628B574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03895" y="1032216"/>
            <a:ext cx="9961535" cy="2757119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100" dirty="0"/>
              <a:t>Neighborhood mapping based on the Community Development Department of the city of Cambridge</a:t>
            </a:r>
            <a:r>
              <a:rPr lang="en-US" dirty="0"/>
              <a:t>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800" u="sng" dirty="0">
                <a:hlinkClick r:id="rId2"/>
              </a:rPr>
              <a:t>http://www.cambridgema.gov/~/media/Files/CDD/Maps/Neighborhood/cddmap_nhood_index.ashx</a:t>
            </a:r>
            <a:endParaRPr lang="en-US" sz="800" u="sng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100" dirty="0"/>
              <a:t>Using neighborhood names above, Google map search function was used to gather the center coordinates for each neighborhood.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100" dirty="0"/>
              <a:t>Combining the neighborhoods and Longitude and latitude into one data set, a .json file for all of Cambridge was produced.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100" dirty="0"/>
              <a:t>Combining this data with the </a:t>
            </a:r>
            <a:r>
              <a:rPr lang="en-US" sz="1100" dirty="0" err="1"/>
              <a:t>Forsquare</a:t>
            </a:r>
            <a:r>
              <a:rPr lang="en-US" sz="1100" dirty="0"/>
              <a:t> API to get the most common venues and attractions within each neighborhood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5146C0-4549-4404-A59F-E169D388E63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1541" y="2574908"/>
            <a:ext cx="3843927" cy="275711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75099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7AB37-24B4-4A12-8C0B-09C8E04658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8401" y="158859"/>
            <a:ext cx="8574622" cy="86403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Methodology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AEFF3B1-B59D-411C-A90F-05628B574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03895" y="1032216"/>
            <a:ext cx="9961535" cy="2757119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D47700-06F7-46DF-9105-85B3DE1247D4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9145" y="1778430"/>
            <a:ext cx="4048933" cy="258434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4ED8D00-56CD-40F1-A698-7507C6D28C46}"/>
              </a:ext>
            </a:extLst>
          </p:cNvPr>
          <p:cNvSpPr txBox="1"/>
          <p:nvPr/>
        </p:nvSpPr>
        <p:spPr>
          <a:xfrm>
            <a:off x="3014419" y="914400"/>
            <a:ext cx="56607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Mapped Neighborhoods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</a:t>
            </a:r>
            <a:r>
              <a:rPr lang="en-US" dirty="0" err="1"/>
              <a:t>Forsquare</a:t>
            </a:r>
            <a:r>
              <a:rPr lang="en-US" dirty="0"/>
              <a:t> API  to pull in venue data based on coordinates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B226BD60-86F5-4D70-9C4B-A73A89BED9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2152204"/>
              </p:ext>
            </p:extLst>
          </p:nvPr>
        </p:nvGraphicFramePr>
        <p:xfrm>
          <a:off x="7472839" y="1687985"/>
          <a:ext cx="4407830" cy="23196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098FEA74-7E8C-4BC1-9464-01EC0CC8305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199460" y="4581184"/>
            <a:ext cx="6031865" cy="12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389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7AB37-24B4-4A12-8C0B-09C8E04658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8401" y="158859"/>
            <a:ext cx="8574622" cy="86403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Methodology – cont’d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AEFF3B1-B59D-411C-A90F-05628B574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03895" y="1032216"/>
            <a:ext cx="9961535" cy="2757119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ED8D00-56CD-40F1-A698-7507C6D28C46}"/>
              </a:ext>
            </a:extLst>
          </p:cNvPr>
          <p:cNvSpPr txBox="1"/>
          <p:nvPr/>
        </p:nvSpPr>
        <p:spPr>
          <a:xfrm>
            <a:off x="3014419" y="914400"/>
            <a:ext cx="56607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Combine Venues and Neighborhoods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K-means algorithm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Corbel" panose="020B0503020204020204"/>
              </a:rPr>
              <a:t>5 clusters designated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097D53-CAEF-44FF-8341-994171524B1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027549" y="1376065"/>
            <a:ext cx="6037881" cy="2913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351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7AB37-24B4-4A12-8C0B-09C8E04658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8401" y="158859"/>
            <a:ext cx="8574622" cy="86403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Cluster Results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AEFF3B1-B59D-411C-A90F-05628B574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03895" y="1032216"/>
            <a:ext cx="9961535" cy="2757119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EF7736-C082-440C-A6C6-D5A8FBA86C6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8813" y="1304683"/>
            <a:ext cx="6069072" cy="408097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88A8FC1-F163-45D5-A72A-CFF8A040FEFE}"/>
              </a:ext>
            </a:extLst>
          </p:cNvPr>
          <p:cNvSpPr txBox="1"/>
          <p:nvPr/>
        </p:nvSpPr>
        <p:spPr>
          <a:xfrm>
            <a:off x="3107409" y="926024"/>
            <a:ext cx="6241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5 Clusters based on top 15 Venues per </a:t>
            </a:r>
            <a:r>
              <a:rPr lang="en-US" dirty="0" err="1"/>
              <a:t>Forsquare</a:t>
            </a:r>
            <a:r>
              <a:rPr lang="en-US" dirty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3312798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7AB37-24B4-4A12-8C0B-09C8E04658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8401" y="158859"/>
            <a:ext cx="8574622" cy="86403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Cluster 0 Results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AEFF3B1-B59D-411C-A90F-05628B574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03895" y="1032216"/>
            <a:ext cx="9961535" cy="2757119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8A8FC1-F163-45D5-A72A-CFF8A040FEFE}"/>
              </a:ext>
            </a:extLst>
          </p:cNvPr>
          <p:cNvSpPr txBox="1"/>
          <p:nvPr/>
        </p:nvSpPr>
        <p:spPr>
          <a:xfrm>
            <a:off x="2045775" y="1088756"/>
            <a:ext cx="624194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West Cambridge Cluster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While 2 out of 3 top venues are restaurants, most common venues are stores so area has more commercial appeal in small stores or services.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This would be used by investors or small business owners who are looking for investment opportunities or opening up new stores as it appears to be a popular store front area.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52EDA0-721B-45CC-942D-D38886610C3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352140" y="1369384"/>
            <a:ext cx="3471929" cy="25750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08AF224-1913-4A6E-9192-8D0DF82EEFA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509648" y="4094114"/>
            <a:ext cx="6418068" cy="799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427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7AB37-24B4-4A12-8C0B-09C8E04658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8401" y="158859"/>
            <a:ext cx="8574622" cy="86403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Cluster 1 Results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AEFF3B1-B59D-411C-A90F-05628B574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03895" y="1032216"/>
            <a:ext cx="9961535" cy="2757119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8A8FC1-F163-45D5-A72A-CFF8A040FEFE}"/>
              </a:ext>
            </a:extLst>
          </p:cNvPr>
          <p:cNvSpPr txBox="1"/>
          <p:nvPr/>
        </p:nvSpPr>
        <p:spPr>
          <a:xfrm>
            <a:off x="2045775" y="1088756"/>
            <a:ext cx="624194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Dominate cluster of all segments as it encompasses 9 out of 13 neighborhoods, a 69% concentration of neighborhoods.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 Most common venue is restaurants, particularly Pizza places. 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The second most common venue across the cluster is parks so a good amount of outdoor area.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This would be important to individuals looking to move into the area that enjoy outdoors.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Cafes and bakeries are also popular which would be of interest to investors and small business owners as it might have over saturation of this type of venue. </a:t>
            </a:r>
            <a:endParaRPr lang="en-US" sz="1400" dirty="0"/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F3F359-15FC-4C28-BD91-CF58073B4A5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169912" y="917650"/>
            <a:ext cx="3836386" cy="29862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32F298-CDB9-4C69-863E-FE61F156064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203557" y="3970314"/>
            <a:ext cx="6802742" cy="2267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094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7AB37-24B4-4A12-8C0B-09C8E04658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8401" y="158859"/>
            <a:ext cx="8574622" cy="86403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Cluster 2 Results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AEFF3B1-B59D-411C-A90F-05628B574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03895" y="1032216"/>
            <a:ext cx="9961535" cy="2757119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900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8A8FC1-F163-45D5-A72A-CFF8A040FEFE}"/>
              </a:ext>
            </a:extLst>
          </p:cNvPr>
          <p:cNvSpPr txBox="1"/>
          <p:nvPr/>
        </p:nvSpPr>
        <p:spPr>
          <a:xfrm>
            <a:off x="2045775" y="1088756"/>
            <a:ext cx="62419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err="1"/>
              <a:t>Cambridgeport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Highest venues are parks and dog run so outdoor space for potential renters or homebuyers in the area.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Pizza place is the second venue and a few other restaurant or food service venues.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Potential for investors or small business owners looking to open a new food related venue as there appears to not be an over saturation of this type. 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0DA3DE-D699-451C-9F39-286071D746C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209517" y="894559"/>
            <a:ext cx="3604066" cy="29838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F8D493C-03F0-4DEF-A09C-0CD9B8CA9EF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327543" y="4055750"/>
            <a:ext cx="6531616" cy="822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3046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43</TotalTime>
  <Words>640</Words>
  <Application>Microsoft Office PowerPoint</Application>
  <PresentationFormat>Widescreen</PresentationFormat>
  <Paragraphs>81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Corbel</vt:lpstr>
      <vt:lpstr>Parallax</vt:lpstr>
      <vt:lpstr>Neighborhood Segmentation Cambridge MA</vt:lpstr>
      <vt:lpstr>Cambridge</vt:lpstr>
      <vt:lpstr>Data Set</vt:lpstr>
      <vt:lpstr>Methodology</vt:lpstr>
      <vt:lpstr>Methodology – cont’d</vt:lpstr>
      <vt:lpstr>Cluster Results</vt:lpstr>
      <vt:lpstr>Cluster 0 Results</vt:lpstr>
      <vt:lpstr>Cluster 1 Results</vt:lpstr>
      <vt:lpstr>Cluster 2 Results</vt:lpstr>
      <vt:lpstr>Cluster 3 Results</vt:lpstr>
      <vt:lpstr>Cluster 4 Results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Neighborhood Segmentation Cambridge MA</dc:title>
  <dc:creator>Mike</dc:creator>
  <cp:lastModifiedBy>Mike</cp:lastModifiedBy>
  <cp:revision>8</cp:revision>
  <dcterms:created xsi:type="dcterms:W3CDTF">2019-05-19T03:08:48Z</dcterms:created>
  <dcterms:modified xsi:type="dcterms:W3CDTF">2019-05-19T03:52:13Z</dcterms:modified>
</cp:coreProperties>
</file>

<file path=docProps/thumbnail.jpeg>
</file>